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3"/>
  </p:notesMasterIdLst>
  <p:sldIdLst>
    <p:sldId id="259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FF66"/>
    <a:srgbClr val="00FF99"/>
    <a:srgbClr val="00CC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93" autoAdjust="0"/>
    <p:restoredTop sz="94660"/>
  </p:normalViewPr>
  <p:slideViewPr>
    <p:cSldViewPr>
      <p:cViewPr>
        <p:scale>
          <a:sx n="120" d="100"/>
          <a:sy n="120" d="100"/>
        </p:scale>
        <p:origin x="-696" y="207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D281A-8F0D-4E29-B2CE-633BE0AECCB1}" type="datetimeFigureOut">
              <a:rPr kumimoji="1" lang="ja-JP" altLang="en-US" smtClean="0"/>
              <a:t>2017/11/6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F9A10-6994-4C91-8213-AFC74499A4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25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6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0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42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8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4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1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82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7" y="3338694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3338694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11/6/2017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55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11/6/2017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11/6/2017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1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11/6/2017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71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94410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3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11/6/2017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3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11/6/2017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9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9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9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57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2" y="2992451"/>
            <a:ext cx="6858000" cy="422030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-9936" y="17758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障害</a:t>
            </a:r>
            <a:r>
              <a:rPr kumimoji="1" lang="ja-JP" altLang="en-US" sz="2000" b="1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と人権全国弁護士ネット</a:t>
            </a:r>
            <a:endParaRPr kumimoji="1" lang="en-US" altLang="ja-JP" sz="2000" b="1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b="1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kumimoji="1" lang="ja-JP" altLang="en-US" sz="2400" b="1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シンポジウム</a:t>
            </a:r>
            <a:r>
              <a:rPr kumimoji="1" lang="ja-JP" altLang="en-US" sz="2000" b="1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</a:t>
            </a:r>
            <a:r>
              <a:rPr kumimoji="1" lang="ja-JP" altLang="en-US" sz="2400" b="1" dirty="0" smtClean="0">
                <a:solidFill>
                  <a:srgbClr val="92D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かなざわ</a:t>
            </a:r>
            <a:r>
              <a:rPr kumimoji="1" lang="ja-JP" altLang="en-US" sz="2000" b="1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kumimoji="1" lang="ja-JP" altLang="en-US" sz="2000" b="1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045" y="774374"/>
            <a:ext cx="660203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共生社会実現のヒントとは</a:t>
            </a:r>
            <a:endParaRPr kumimoji="1" lang="en-US" altLang="ja-JP" sz="4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重度</a:t>
            </a:r>
            <a:r>
              <a:rPr kumimoji="1"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の障害・難病のある人も</a:t>
            </a:r>
          </a:p>
          <a:p>
            <a:r>
              <a:rPr kumimoji="1"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病院や施設から地域に出て普通の暮らしを実現するため</a:t>
            </a:r>
            <a:r>
              <a:rPr kumimoji="1" lang="ja-JP" altLang="en-US" sz="1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kumimoji="1" lang="ja-JP" altLang="en-US" sz="17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3600696" y="380974"/>
            <a:ext cx="413456" cy="3934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20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in</a:t>
            </a:r>
            <a:endParaRPr kumimoji="1" lang="ja-JP" altLang="en-US" sz="2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08131" y="7346932"/>
            <a:ext cx="4187621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spc="-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3/17</a:t>
            </a:r>
            <a:r>
              <a:rPr kumimoji="1" lang="en-US" altLang="ja-JP" sz="2000" b="1" spc="-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(</a:t>
            </a:r>
            <a:r>
              <a:rPr kumimoji="1" lang="ja-JP" altLang="en-US" sz="2000" b="1" spc="-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土</a:t>
            </a:r>
            <a:r>
              <a:rPr kumimoji="1" lang="en-US" altLang="ja-JP" sz="2000" b="1" spc="-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b="1" spc="-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100" b="1" spc="-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4000" b="1" spc="-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3/18</a:t>
            </a:r>
            <a:r>
              <a:rPr kumimoji="1" lang="en-US" altLang="ja-JP" sz="2000" b="1" spc="-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(</a:t>
            </a:r>
            <a:r>
              <a:rPr kumimoji="1" lang="ja-JP" altLang="en-US" sz="2000" b="1" spc="-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2000" b="1" spc="-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pc="-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3715" y="2072680"/>
            <a:ext cx="3168351" cy="5078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１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日目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</a:t>
            </a:r>
            <a:r>
              <a:rPr kumimoji="1" lang="en-US" altLang="ja-JP" sz="11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3/17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en-US" altLang="ja-JP" sz="800" b="1" dirty="0" smtClean="0">
                <a:solidFill>
                  <a:srgbClr val="FF0000"/>
                </a:solidFill>
                <a:latin typeface="+mj-ea"/>
                <a:ea typeface="+mj-ea"/>
              </a:rPr>
              <a:t>【</a:t>
            </a:r>
            <a:r>
              <a:rPr kumimoji="1" lang="ja-JP" altLang="en-US" sz="800" b="1" dirty="0" smtClean="0">
                <a:solidFill>
                  <a:srgbClr val="FF0000"/>
                </a:solidFill>
                <a:latin typeface="+mj-ea"/>
                <a:ea typeface="+mj-ea"/>
              </a:rPr>
              <a:t>金沢商工会議所 １階ホール</a:t>
            </a:r>
            <a:r>
              <a:rPr kumimoji="1" lang="en-US" altLang="ja-JP" sz="800" b="1" dirty="0" smtClean="0">
                <a:solidFill>
                  <a:srgbClr val="FF0000"/>
                </a:solidFill>
                <a:latin typeface="+mj-ea"/>
                <a:ea typeface="+mj-ea"/>
              </a:rPr>
              <a:t>】</a:t>
            </a:r>
            <a:endParaRPr kumimoji="1" lang="en-US" altLang="ja-JP" sz="9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algn="ctr"/>
            <a:endParaRPr kumimoji="1" lang="ja-JP" altLang="en-US" sz="11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0257" y="2445619"/>
            <a:ext cx="3168351" cy="32620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27181" y="2477946"/>
            <a:ext cx="723252" cy="23565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基調講演　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30353" y="3065803"/>
            <a:ext cx="720080" cy="23565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基調報告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83154" y="3045132"/>
            <a:ext cx="32229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あ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たり前の生活を取り戻すために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96102" y="2484010"/>
            <a:ext cx="29113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障害者権利条約が求める地域生活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（仮）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60875" y="2752168"/>
            <a:ext cx="21046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井上 英夫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氏（金沢大学名誉教授）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289" y="4755184"/>
            <a:ext cx="654179" cy="683040"/>
          </a:xfrm>
          <a:prstGeom prst="ellipse">
            <a:avLst/>
          </a:prstGeom>
          <a:ln w="3175">
            <a:solidFill>
              <a:srgbClr val="92D050"/>
            </a:solidFill>
          </a:ln>
          <a:effectLst>
            <a:outerShdw blurRad="107950" dist="12700" dir="5400000" algn="ctr">
              <a:srgbClr val="000000"/>
            </a:outerShdw>
            <a:softEdge rad="1125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9" name="テキスト ボックス 18"/>
          <p:cNvSpPr txBox="1"/>
          <p:nvPr/>
        </p:nvSpPr>
        <p:spPr>
          <a:xfrm>
            <a:off x="260874" y="3310314"/>
            <a:ext cx="311773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報告①　難病（筋ジス）当事者 古込和宏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氏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歳までの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37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年間の入院生活を経て，金沢市内での地域　　　</a:t>
            </a: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生活を実現した体験を報告します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b="1" u="sng" dirty="0" smtClean="0">
                <a:solidFill>
                  <a:srgbClr val="FF0000"/>
                </a:solidFill>
                <a:latin typeface="+mj-ea"/>
                <a:ea typeface="+mj-ea"/>
              </a:rPr>
              <a:t>2017</a:t>
            </a:r>
            <a:r>
              <a:rPr kumimoji="1" lang="ja-JP" altLang="en-US" sz="900" b="1" u="sng" dirty="0" smtClean="0">
                <a:solidFill>
                  <a:srgbClr val="FF0000"/>
                </a:solidFill>
                <a:latin typeface="+mj-ea"/>
                <a:ea typeface="+mj-ea"/>
              </a:rPr>
              <a:t>年</a:t>
            </a:r>
            <a:r>
              <a:rPr kumimoji="1" lang="en-US" altLang="ja-JP" sz="900" b="1" u="sng" dirty="0" smtClean="0">
                <a:solidFill>
                  <a:srgbClr val="FF0000"/>
                </a:solidFill>
                <a:latin typeface="+mj-ea"/>
                <a:ea typeface="+mj-ea"/>
              </a:rPr>
              <a:t>11</a:t>
            </a:r>
            <a:r>
              <a:rPr kumimoji="1" lang="ja-JP" altLang="en-US" sz="900" b="1" u="sng" dirty="0" smtClean="0">
                <a:solidFill>
                  <a:srgbClr val="FF0000"/>
                </a:solidFill>
                <a:latin typeface="+mj-ea"/>
                <a:ea typeface="+mj-ea"/>
              </a:rPr>
              <a:t>月</a:t>
            </a:r>
            <a:r>
              <a:rPr kumimoji="1" lang="en-US" altLang="ja-JP" sz="900" b="1" u="sng" dirty="0" smtClean="0">
                <a:solidFill>
                  <a:srgbClr val="FF0000"/>
                </a:solidFill>
                <a:latin typeface="+mj-ea"/>
                <a:ea typeface="+mj-ea"/>
              </a:rPr>
              <a:t>3</a:t>
            </a:r>
            <a:r>
              <a:rPr kumimoji="1" lang="ja-JP" altLang="en-US" sz="900" b="1" u="sng" dirty="0" smtClean="0">
                <a:solidFill>
                  <a:srgbClr val="FF0000"/>
                </a:solidFill>
                <a:latin typeface="+mj-ea"/>
                <a:ea typeface="+mj-ea"/>
              </a:rPr>
              <a:t>日中日新聞、</a:t>
            </a:r>
            <a:r>
              <a:rPr kumimoji="1" lang="en-US" altLang="ja-JP" sz="900" b="1" u="sng" dirty="0" smtClean="0">
                <a:solidFill>
                  <a:srgbClr val="FF0000"/>
                </a:solidFill>
                <a:latin typeface="+mj-ea"/>
                <a:ea typeface="+mj-ea"/>
              </a:rPr>
              <a:t>4</a:t>
            </a:r>
            <a:r>
              <a:rPr kumimoji="1" lang="ja-JP" altLang="en-US" sz="900" b="1" u="sng" dirty="0" smtClean="0">
                <a:solidFill>
                  <a:srgbClr val="FF0000"/>
                </a:solidFill>
                <a:latin typeface="+mj-ea"/>
                <a:ea typeface="+mj-ea"/>
              </a:rPr>
              <a:t>日毎日新聞で報道されました！</a:t>
            </a:r>
            <a:endParaRPr kumimoji="1" lang="en-US" altLang="ja-JP" sz="900" b="1" u="sng" dirty="0" smtClean="0">
              <a:latin typeface="+mj-ea"/>
              <a:ea typeface="+mj-ea"/>
            </a:endParaRPr>
          </a:p>
          <a:p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報告②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川口 有美子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 氏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ノンフィクション作家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著書「逝かない身体</a:t>
            </a:r>
            <a:r>
              <a:rPr kumimoji="1" lang="ja-JP" altLang="en-US" sz="8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ALS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的日常を生きる」等。</a:t>
            </a: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報告③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宮本 研太 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弁護士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（金沢弁護士会）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当事者を支援する弁護士の立場からの報告をします。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支援者の立場からの報告をします。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</a:p>
          <a:p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27180" y="4629626"/>
            <a:ext cx="1401619" cy="23565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パネルディスカッション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60875" y="4856442"/>
            <a:ext cx="306219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井上　英夫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氏</a:t>
            </a:r>
            <a:r>
              <a:rPr kumimoji="1" lang="ja-JP" altLang="en-US" sz="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kumimoji="1" lang="en-US" altLang="ja-JP" sz="7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古込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和宏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氏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川口 有美子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氏　</a:t>
            </a:r>
            <a:endParaRPr kumimoji="1"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宮本 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研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太 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弁護士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2" name="Picture 2" descr="川口有美子さん写真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507" y="4776333"/>
            <a:ext cx="680410" cy="824739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  <a:softEdge rad="1125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3440772" y="2072680"/>
            <a:ext cx="3168351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２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日目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</a:t>
            </a:r>
            <a:r>
              <a:rPr kumimoji="1" lang="en-US" altLang="ja-JP" sz="11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3/18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　</a:t>
            </a:r>
            <a:r>
              <a:rPr kumimoji="1" lang="en-US" altLang="ja-JP" sz="1100" b="1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kumimoji="1" lang="en-US" altLang="ja-JP" sz="800" b="1" dirty="0" smtClean="0">
                <a:solidFill>
                  <a:srgbClr val="FF0000"/>
                </a:solidFill>
                <a:latin typeface="+mj-ea"/>
                <a:ea typeface="+mj-ea"/>
              </a:rPr>
              <a:t>【</a:t>
            </a:r>
            <a:r>
              <a:rPr kumimoji="1" lang="ja-JP" altLang="en-US" sz="800" b="1" dirty="0" smtClean="0">
                <a:solidFill>
                  <a:srgbClr val="FF0000"/>
                </a:solidFill>
                <a:latin typeface="+mj-ea"/>
                <a:ea typeface="+mj-ea"/>
              </a:rPr>
              <a:t>本多の森会議室　</a:t>
            </a:r>
            <a:r>
              <a:rPr kumimoji="1" lang="en-US" altLang="ja-JP" sz="800" b="1" dirty="0" smtClean="0">
                <a:solidFill>
                  <a:srgbClr val="FF0000"/>
                </a:solidFill>
                <a:latin typeface="+mj-ea"/>
                <a:ea typeface="+mj-ea"/>
              </a:rPr>
              <a:t>1</a:t>
            </a:r>
            <a:r>
              <a:rPr kumimoji="1" lang="ja-JP" altLang="en-US" sz="800" b="1" dirty="0" smtClean="0">
                <a:solidFill>
                  <a:srgbClr val="FF0000"/>
                </a:solidFill>
                <a:latin typeface="+mj-ea"/>
                <a:ea typeface="+mj-ea"/>
              </a:rPr>
              <a:t>階Ｂ</a:t>
            </a:r>
            <a:r>
              <a:rPr kumimoji="1" lang="en-US" altLang="ja-JP" sz="800" b="1" dirty="0" smtClean="0">
                <a:solidFill>
                  <a:srgbClr val="FF0000"/>
                </a:solidFill>
                <a:latin typeface="+mj-ea"/>
                <a:ea typeface="+mj-ea"/>
              </a:rPr>
              <a:t>】 </a:t>
            </a:r>
            <a:endParaRPr kumimoji="1" lang="ja-JP" altLang="en-US" sz="11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440772" y="2411234"/>
            <a:ext cx="3168351" cy="32620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563784" y="2484010"/>
            <a:ext cx="723252" cy="23565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報 告 会　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306664" y="2464970"/>
            <a:ext cx="29113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障害者事件の今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637739" y="2776718"/>
            <a:ext cx="29453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障害者の権利擁護の最前線とは？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全国のネット会員弁護士が，障害者の権利擁護に関する事件の報告を行います。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130" y="3516899"/>
            <a:ext cx="1132087" cy="1579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円形吹き出し 28"/>
          <p:cNvSpPr/>
          <p:nvPr/>
        </p:nvSpPr>
        <p:spPr>
          <a:xfrm>
            <a:off x="4893132" y="3516899"/>
            <a:ext cx="1472657" cy="859726"/>
          </a:xfrm>
          <a:prstGeom prst="wedgeEllipseCallout">
            <a:avLst>
              <a:gd name="adj1" fmla="val -47858"/>
              <a:gd name="adj2" fmla="val 46322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過去の事例報告</a:t>
            </a: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は書籍化</a:t>
            </a: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されて</a:t>
            </a: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います</a:t>
            </a:r>
            <a:endParaRPr kumimoji="1"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5211581" y="5438224"/>
            <a:ext cx="1232951" cy="92398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入場無料</a:t>
            </a:r>
            <a:endParaRPr kumimoji="1" lang="en-US" altLang="ja-JP" sz="1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申込不要</a:t>
            </a:r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869772" y="8838662"/>
            <a:ext cx="3839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  <a:p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5258813" y="6284361"/>
            <a:ext cx="186411" cy="16201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6" name="円/楕円 35"/>
          <p:cNvSpPr/>
          <p:nvPr/>
        </p:nvSpPr>
        <p:spPr>
          <a:xfrm>
            <a:off x="5139655" y="6476853"/>
            <a:ext cx="116879" cy="1080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7" name="円/楕円 36"/>
          <p:cNvSpPr/>
          <p:nvPr/>
        </p:nvSpPr>
        <p:spPr>
          <a:xfrm>
            <a:off x="3280495" y="5170831"/>
            <a:ext cx="1306409" cy="100499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5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手話通訳</a:t>
            </a:r>
            <a:endParaRPr kumimoji="1" lang="en-US" altLang="ja-JP" sz="15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15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要約</a:t>
            </a:r>
            <a:r>
              <a:rPr kumimoji="1" lang="ja-JP" altLang="en-US" sz="15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筆記</a:t>
            </a:r>
            <a:endParaRPr kumimoji="1" lang="en-US" altLang="ja-JP" sz="15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15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あり</a:t>
            </a:r>
            <a:endParaRPr kumimoji="1" lang="ja-JP" altLang="en-US" sz="15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8" name="円/楕円 37"/>
          <p:cNvSpPr/>
          <p:nvPr/>
        </p:nvSpPr>
        <p:spPr>
          <a:xfrm>
            <a:off x="4149080" y="6199909"/>
            <a:ext cx="206841" cy="16229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5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0" name="円/楕円 39"/>
          <p:cNvSpPr/>
          <p:nvPr/>
        </p:nvSpPr>
        <p:spPr>
          <a:xfrm>
            <a:off x="4306664" y="6413835"/>
            <a:ext cx="116879" cy="10801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1" name="円/楕円 40"/>
          <p:cNvSpPr/>
          <p:nvPr/>
        </p:nvSpPr>
        <p:spPr>
          <a:xfrm>
            <a:off x="4439786" y="6560901"/>
            <a:ext cx="77324" cy="6377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636846" y="7142654"/>
            <a:ext cx="1381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306664" y="7403974"/>
            <a:ext cx="2477344" cy="7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 間　 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</a:p>
          <a:p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（受付開始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会 場   金沢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商工会議所 １階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ホール    </a:t>
            </a:r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金沢市尾山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町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9-13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63390" y="9312806"/>
            <a:ext cx="3429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主催：障害と人権全国弁護士ネット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TW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後援：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金沢</a:t>
            </a:r>
            <a:r>
              <a:rPr lang="zh-TW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弁護士会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466325" y="5416406"/>
            <a:ext cx="8092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井上 英夫 氏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083494" y="5508739"/>
            <a:ext cx="8092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川口 有美子</a:t>
            </a:r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氏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333268" y="8284340"/>
            <a:ext cx="2477344" cy="802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 間　 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</a:p>
          <a:p>
            <a:pPr>
              <a:lnSpc>
                <a:spcPts val="1320"/>
              </a:lnSpc>
            </a:pPr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（受付開始　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会 場   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本多の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森会議室１階Ｂ    </a:t>
            </a:r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（金沢市石引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4-17-1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60130" y="7127038"/>
            <a:ext cx="3059952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b="1" u="sng" dirty="0" smtClean="0">
                <a:solidFill>
                  <a:srgbClr val="FF0000"/>
                </a:solidFill>
                <a:latin typeface="+mj-ea"/>
                <a:ea typeface="+mj-ea"/>
              </a:rPr>
              <a:t>※</a:t>
            </a:r>
            <a:r>
              <a:rPr kumimoji="1" lang="ja-JP" altLang="en-US" sz="900" b="1" u="sng" dirty="0" smtClean="0">
                <a:solidFill>
                  <a:srgbClr val="FF0000"/>
                </a:solidFill>
                <a:latin typeface="+mj-ea"/>
                <a:ea typeface="+mj-ea"/>
              </a:rPr>
              <a:t>１日目と２日目の会場が異なりますのでご注意ください。</a:t>
            </a:r>
            <a:endParaRPr kumimoji="1" lang="en-US" altLang="ja-JP" sz="900" b="1" u="sng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85" t="26381" r="27997" b="9311"/>
          <a:stretch/>
        </p:blipFill>
        <p:spPr>
          <a:xfrm>
            <a:off x="331152" y="7149516"/>
            <a:ext cx="2233752" cy="211596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33" name="正方形/長方形 32"/>
          <p:cNvSpPr/>
          <p:nvPr/>
        </p:nvSpPr>
        <p:spPr>
          <a:xfrm>
            <a:off x="1400927" y="8333625"/>
            <a:ext cx="515905" cy="8713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2008187" y="9100272"/>
            <a:ext cx="469005" cy="14951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2703382" y="9066269"/>
            <a:ext cx="4037374" cy="7848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ja-JP" altLang="en-US" sz="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</a:t>
            </a:r>
            <a:r>
              <a:rPr lang="ja-JP" altLang="en-US" sz="9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9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障害と人権全国弁護士ネット</a:t>
            </a:r>
            <a:r>
              <a:rPr lang="ja-JP" altLang="en-US" sz="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sz="9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endParaRPr lang="en-US" altLang="ja-JP" sz="9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471</a:t>
            </a:r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0034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愛知県豊田市小坂本町一丁目８番７号　ベルトピア豊田７Ｆ</a:t>
            </a:r>
          </a:p>
          <a:p>
            <a:pPr lvl="0" algn="r"/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名城法律事務所豊田事務所</a:t>
            </a:r>
          </a:p>
          <a:p>
            <a:pPr lvl="0" algn="r"/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弁護士　田中　伸明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r"/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0565-37-8020  FAX  0565-37-8067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2919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5262</TotalTime>
  <Words>177</Words>
  <Application>Microsoft Office PowerPoint</Application>
  <PresentationFormat>A4 210 x 297 mm</PresentationFormat>
  <Paragraphs>63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法テラス</dc:creator>
  <cp:lastModifiedBy>藤岡毅法律事務所</cp:lastModifiedBy>
  <cp:revision>93</cp:revision>
  <cp:lastPrinted>2017-05-09T03:08:34Z</cp:lastPrinted>
  <dcterms:created xsi:type="dcterms:W3CDTF">2015-09-03T04:47:51Z</dcterms:created>
  <dcterms:modified xsi:type="dcterms:W3CDTF">2017-11-06T02:31:34Z</dcterms:modified>
</cp:coreProperties>
</file>